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dat" ContentType="text/plain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5fa7562f56984300" Type="http://schemas.microsoft.com/office/2006/relationships/txt" Target="udata/data.dat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15" r:id="rId2"/>
    <p:sldId id="327" r:id="rId3"/>
    <p:sldId id="313" r:id="rId4"/>
    <p:sldId id="275" r:id="rId5"/>
    <p:sldId id="329" r:id="rId6"/>
    <p:sldId id="296" r:id="rId7"/>
    <p:sldId id="312" r:id="rId8"/>
    <p:sldId id="267" r:id="rId9"/>
  </p:sldIdLst>
  <p:sldSz cx="12192000" cy="685800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1513"/>
    <a:srgbClr val="CD2929"/>
    <a:srgbClr val="D0343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2" d="100"/>
          <a:sy n="52" d="100"/>
        </p:scale>
        <p:origin x="1824" y="5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7418E5-BF71-4C35-9E35-9CFC39339C71}" type="datetimeFigureOut">
              <a:rPr lang="zh-CN" altLang="en-US" smtClean="0"/>
              <a:t>2018/8/6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F45B9D-94F9-48EC-9FD0-668C91A908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22662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7B30BFC0-0FB5-450F-A094-ADCC30AA7AF0}" type="datetimeFigureOut">
              <a:rPr lang="zh-CN" altLang="en-US"/>
              <a:t>2018/8/6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F6DD75C-6586-4204-AC16-C7F229273CC9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26318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 spd="med"/>
  <p:timing>
    <p:tnLst>
      <p:par>
        <p:cTn id="1" dur="indefinite" restart="never" nodeType="tmRoot"/>
      </p:par>
    </p:tnLst>
  </p:timing>
  <p:hf sldNum="0"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anose="020B0502020202020204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anose="020B0502020202020204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anose="020B0502020202020204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anose="020B0502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rgbClr val="8AD0D6"/>
        </a:buClr>
        <a:buSzPct val="80000"/>
        <a:buFont typeface="Wingdings 3" panose="05040102010807070707" pitchFamily="18" charset="2"/>
        <a:buChar char=""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rgbClr val="8AD0D6"/>
        </a:buClr>
        <a:buSzPct val="80000"/>
        <a:buFont typeface="Wingdings 3" panose="05040102010807070707" pitchFamily="18" charset="2"/>
        <a:buChar char=""/>
        <a:defRPr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rgbClr val="8AD0D6"/>
        </a:buClr>
        <a:buSzPct val="80000"/>
        <a:buFont typeface="Wingdings 3" panose="05040102010807070707" pitchFamily="18" charset="2"/>
        <a:buChar char=""/>
        <a:defRPr sz="160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rgbClr val="8AD0D6"/>
        </a:buClr>
        <a:buSzPct val="80000"/>
        <a:buFont typeface="Wingdings 3" panose="05040102010807070707" pitchFamily="18" charset="2"/>
        <a:buChar char=""/>
        <a:defRPr sz="140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rgbClr val="8AD0D6"/>
        </a:buClr>
        <a:buSzPct val="80000"/>
        <a:buFont typeface="Wingdings 3" panose="05040102010807070707" pitchFamily="18" charset="2"/>
        <a:buChar char=""/>
        <a:defRPr sz="1400" kern="1200">
          <a:solidFill>
            <a:schemeClr val="tx1"/>
          </a:solidFill>
          <a:latin typeface="+mj-lt"/>
          <a:ea typeface="+mj-ea"/>
          <a:cs typeface="+mj-cs"/>
        </a:defRPr>
      </a:lvl5pPr>
      <a:lvl6pPr marL="250571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panose="05040102010807070707" pitchFamily="18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panose="05040102010807070707" pitchFamily="18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panose="05040102010807070707" pitchFamily="18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panose="05040102010807070707" pitchFamily="18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CD29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0" descr="C:\Users\Administrator\Desktop\未标题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5979" y="2034466"/>
            <a:ext cx="2404685" cy="2406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直接连接符 3"/>
          <p:cNvCxnSpPr/>
          <p:nvPr/>
        </p:nvCxnSpPr>
        <p:spPr>
          <a:xfrm>
            <a:off x="3971267" y="2034466"/>
            <a:ext cx="0" cy="2697162"/>
          </a:xfrm>
          <a:prstGeom prst="line">
            <a:avLst/>
          </a:prstGeom>
          <a:ln w="3175">
            <a:solidFill>
              <a:schemeClr val="tx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48" name="文本框 17"/>
          <p:cNvSpPr txBox="1">
            <a:spLocks noChangeArrowheads="1"/>
          </p:cNvSpPr>
          <p:nvPr/>
        </p:nvSpPr>
        <p:spPr bwMode="auto">
          <a:xfrm>
            <a:off x="4552315" y="2607945"/>
            <a:ext cx="6791325" cy="1902059"/>
          </a:xfrm>
          <a:prstGeom prst="rect">
            <a:avLst/>
          </a:prstGeom>
          <a:noFill/>
          <a:ln w="6350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4000" b="1" dirty="0" smtClean="0">
                <a:latin typeface="幼圆" panose="02010509060101010101" pitchFamily="49" charset="-122"/>
                <a:ea typeface="幼圆" panose="02010509060101010101" pitchFamily="49" charset="-122"/>
              </a:rPr>
              <a:t>X </a:t>
            </a:r>
            <a:r>
              <a:rPr lang="en-US" altLang="zh-CN" sz="4000" b="1" dirty="0" err="1" smtClean="0">
                <a:latin typeface="幼圆" panose="02010509060101010101" pitchFamily="49" charset="-122"/>
                <a:ea typeface="幼圆" panose="02010509060101010101" pitchFamily="49" charset="-122"/>
              </a:rPr>
              <a:t>X</a:t>
            </a:r>
            <a:r>
              <a:rPr lang="en-US" altLang="zh-CN" sz="4000" b="1" dirty="0" smtClean="0">
                <a:latin typeface="幼圆" panose="02010509060101010101" pitchFamily="49" charset="-122"/>
                <a:ea typeface="幼圆" panose="02010509060101010101" pitchFamily="49" charset="-122"/>
              </a:rPr>
              <a:t> </a:t>
            </a:r>
            <a:r>
              <a:rPr lang="zh-CN" altLang="en-US" sz="4000" b="1" dirty="0" smtClean="0">
                <a:latin typeface="幼圆" panose="02010509060101010101" pitchFamily="49" charset="-122"/>
                <a:ea typeface="幼圆" panose="02010509060101010101" pitchFamily="49" charset="-122"/>
              </a:rPr>
              <a:t>项目</a:t>
            </a:r>
            <a:r>
              <a:rPr lang="zh-CN" altLang="en-US" sz="4000" b="1" dirty="0">
                <a:latin typeface="幼圆" panose="02010509060101010101" pitchFamily="49" charset="-122"/>
                <a:ea typeface="幼圆" panose="02010509060101010101" pitchFamily="49" charset="-122"/>
              </a:rPr>
              <a:t>评审汇报</a:t>
            </a:r>
          </a:p>
          <a:p>
            <a:pPr>
              <a:lnSpc>
                <a:spcPct val="120000"/>
              </a:lnSpc>
            </a:pPr>
            <a:r>
              <a:rPr lang="zh-CN" altLang="en-US" b="1" dirty="0">
                <a:latin typeface="幼圆" panose="02010509060101010101" pitchFamily="49" charset="-122"/>
                <a:ea typeface="幼圆" panose="02010509060101010101" pitchFamily="49" charset="-122"/>
              </a:rPr>
              <a:t>一句话介绍</a:t>
            </a:r>
            <a:r>
              <a:rPr lang="en-US" altLang="zh-CN" b="1" dirty="0">
                <a:latin typeface="幼圆" panose="02010509060101010101" pitchFamily="49" charset="-122"/>
                <a:ea typeface="幼圆" panose="02010509060101010101" pitchFamily="49" charset="-122"/>
              </a:rPr>
              <a:t>XX</a:t>
            </a:r>
            <a:r>
              <a:rPr lang="zh-CN" altLang="en-US" b="1" dirty="0">
                <a:latin typeface="幼圆" panose="02010509060101010101" pitchFamily="49" charset="-122"/>
                <a:ea typeface="幼圆" panose="02010509060101010101" pitchFamily="49" charset="-122"/>
              </a:rPr>
              <a:t>项目</a:t>
            </a:r>
            <a:r>
              <a:rPr lang="en-US" altLang="zh-CN" b="1" dirty="0">
                <a:latin typeface="幼圆" panose="02010509060101010101" pitchFamily="49" charset="-122"/>
                <a:ea typeface="幼圆" panose="02010509060101010101" pitchFamily="49" charset="-122"/>
              </a:rPr>
              <a:t>+</a:t>
            </a:r>
            <a:r>
              <a:rPr lang="zh-CN" altLang="en-US" b="1" dirty="0">
                <a:latin typeface="幼圆" panose="02010509060101010101" pitchFamily="49" charset="-122"/>
                <a:ea typeface="幼圆" panose="02010509060101010101" pitchFamily="49" charset="-122"/>
              </a:rPr>
              <a:t>一句</a:t>
            </a:r>
            <a:r>
              <a:rPr lang="en-US" altLang="zh-CN" b="1" smtClean="0">
                <a:latin typeface="幼圆" panose="02010509060101010101" pitchFamily="49" charset="-122"/>
                <a:ea typeface="幼圆" panose="02010509060101010101" pitchFamily="49" charset="-122"/>
              </a:rPr>
              <a:t>slogan</a:t>
            </a:r>
            <a:endParaRPr lang="en-US" altLang="zh-CN" b="1" dirty="0" smtClean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20000"/>
              </a:lnSpc>
            </a:pPr>
            <a:endParaRPr lang="en-US" altLang="zh-CN" sz="400" b="1" dirty="0" smtClean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20000"/>
              </a:lnSpc>
            </a:pPr>
            <a:endParaRPr lang="en-US" altLang="zh-CN" b="1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b="1" dirty="0" smtClean="0">
                <a:latin typeface="幼圆" panose="02010509060101010101" pitchFamily="49" charset="-122"/>
                <a:ea typeface="幼圆" panose="02010509060101010101" pitchFamily="49" charset="-122"/>
              </a:rPr>
              <a:t>汇报</a:t>
            </a:r>
            <a:r>
              <a:rPr lang="zh-CN" altLang="en-US" b="1" dirty="0">
                <a:latin typeface="幼圆" panose="02010509060101010101" pitchFamily="49" charset="-122"/>
                <a:ea typeface="幼圆" panose="02010509060101010101" pitchFamily="49" charset="-122"/>
              </a:rPr>
              <a:t>人</a:t>
            </a:r>
            <a:r>
              <a:rPr lang="zh-CN" altLang="en-US" b="1" dirty="0" smtClean="0">
                <a:latin typeface="幼圆" panose="02010509060101010101" pitchFamily="49" charset="-122"/>
                <a:ea typeface="幼圆" panose="02010509060101010101" pitchFamily="49" charset="-122"/>
              </a:rPr>
              <a:t>：</a:t>
            </a:r>
            <a:r>
              <a:rPr lang="en-US" altLang="zh-CN" b="1" dirty="0" smtClean="0">
                <a:latin typeface="幼圆" panose="02010509060101010101" pitchFamily="49" charset="-122"/>
                <a:ea typeface="幼圆" panose="02010509060101010101" pitchFamily="49" charset="-122"/>
              </a:rPr>
              <a:t>XXX</a:t>
            </a:r>
            <a:endParaRPr lang="zh-CN" altLang="en-US" b="1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6149" name="文本框 18"/>
          <p:cNvSpPr txBox="1">
            <a:spLocks noChangeArrowheads="1"/>
          </p:cNvSpPr>
          <p:nvPr/>
        </p:nvSpPr>
        <p:spPr bwMode="auto">
          <a:xfrm>
            <a:off x="1406471" y="4085269"/>
            <a:ext cx="1663700" cy="38055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 dirty="0">
                <a:latin typeface="幼圆" panose="02010509060101010101" pitchFamily="49" charset="-122"/>
                <a:ea typeface="幼圆" panose="02010509060101010101" pitchFamily="49" charset="-122"/>
              </a:rPr>
              <a:t>京 东 众 筹</a:t>
            </a:r>
          </a:p>
        </p:txBody>
      </p:sp>
      <p:sp>
        <p:nvSpPr>
          <p:cNvPr id="8" name="矩形 7"/>
          <p:cNvSpPr/>
          <p:nvPr/>
        </p:nvSpPr>
        <p:spPr>
          <a:xfrm>
            <a:off x="0" y="5219066"/>
            <a:ext cx="12192000" cy="16717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幼圆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1008"/>
            <a:ext cx="12192000" cy="8149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幼圆" panose="02010509060101010101" pitchFamily="49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84" b="14199"/>
          <a:stretch/>
        </p:blipFill>
        <p:spPr>
          <a:xfrm>
            <a:off x="8971974" y="5744733"/>
            <a:ext cx="2486891" cy="1017944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554"/>
          <p:cNvSpPr/>
          <p:nvPr/>
        </p:nvSpPr>
        <p:spPr>
          <a:xfrm>
            <a:off x="1073070" y="1339290"/>
            <a:ext cx="4362529" cy="4467230"/>
          </a:xfrm>
          <a:prstGeom prst="rect">
            <a:avLst/>
          </a:prstGeom>
          <a:solidFill>
            <a:srgbClr val="C000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文本框 10"/>
          <p:cNvSpPr txBox="1"/>
          <p:nvPr/>
        </p:nvSpPr>
        <p:spPr>
          <a:xfrm>
            <a:off x="2455977" y="3206617"/>
            <a:ext cx="1811227" cy="652484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 smtClean="0">
                <a:latin typeface="方正大黑简体" panose="02010601030101010101" charset="-122"/>
                <a:ea typeface="方正大黑简体" panose="02010601030101010101" charset="-122"/>
                <a:cs typeface="+mn-ea"/>
              </a:rPr>
              <a:t>产品图片</a:t>
            </a:r>
            <a:endParaRPr lang="zh-CN" altLang="en-US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186486"/>
            <a:ext cx="252000" cy="360000"/>
          </a:xfrm>
          <a:prstGeom prst="rect">
            <a:avLst/>
          </a:prstGeom>
          <a:solidFill>
            <a:srgbClr val="CD2929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25081" y="179637"/>
            <a:ext cx="4037428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0" hangingPunct="0"/>
            <a:r>
              <a:rPr lang="en-US" altLang="zh-CN" sz="2000" b="1" dirty="0" smtClean="0">
                <a:solidFill>
                  <a:srgbClr val="D034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01 </a:t>
            </a:r>
            <a:r>
              <a:rPr lang="zh-CN" altLang="zh-CN" sz="2000" b="1" dirty="0" smtClean="0">
                <a:solidFill>
                  <a:srgbClr val="D034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</a:t>
            </a:r>
            <a:r>
              <a:rPr lang="zh-CN" altLang="en-US" sz="2000" b="1" dirty="0" smtClean="0">
                <a:solidFill>
                  <a:srgbClr val="D034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endParaRPr lang="en-US" altLang="zh-CN" sz="2000" b="1" dirty="0">
              <a:solidFill>
                <a:srgbClr val="D034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0" y="6791374"/>
            <a:ext cx="12192000" cy="144000"/>
          </a:xfrm>
          <a:prstGeom prst="rect">
            <a:avLst/>
          </a:prstGeom>
          <a:solidFill>
            <a:srgbClr val="CD2929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8"/>
          <p:cNvSpPr txBox="1">
            <a:spLocks noChangeArrowheads="1"/>
          </p:cNvSpPr>
          <p:nvPr/>
        </p:nvSpPr>
        <p:spPr bwMode="auto">
          <a:xfrm>
            <a:off x="6523089" y="2126198"/>
            <a:ext cx="4231341" cy="127727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方正兰亭黑简体" panose="02000000000000000000" charset="-122"/>
              </a:rPr>
              <a:t>产品</a:t>
            </a:r>
            <a:r>
              <a:rPr lang="zh-CN" altLang="en-US" sz="1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方正兰亭黑简体" panose="02000000000000000000" charset="-122"/>
              </a:rPr>
              <a:t>介绍。</a:t>
            </a:r>
          </a:p>
          <a:p>
            <a:pPr marL="0" indent="0" defTabSz="914400" eaLnBrk="0" hangingPunct="0">
              <a:buFont typeface="Wingdings" panose="05000000000000000000" pitchFamily="2" charset="2"/>
              <a:buNone/>
            </a:pPr>
            <a:endParaRPr lang="zh-CN" altLang="en-US" sz="1050" dirty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marL="0" indent="0" defTabSz="914400" eaLnBrk="0" hangingPunct="0">
              <a:buFont typeface="Wingdings" panose="05000000000000000000" pitchFamily="2" charset="2"/>
              <a:buNone/>
            </a:pPr>
            <a:endParaRPr lang="zh-CN" altLang="en-US" sz="1050" dirty="0" smtClean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r>
              <a:rPr lang="zh-CN" altLang="en-US" sz="1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方正兰亭黑简体" panose="02000000000000000000" charset="-122"/>
              </a:rPr>
              <a:t>产品规格</a:t>
            </a:r>
            <a:endParaRPr lang="en-US" altLang="zh-CN" sz="1400" dirty="0" smtClean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endParaRPr lang="en-US" altLang="zh-CN" sz="1400" dirty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r>
              <a:rPr lang="en-US" altLang="zh-CN" sz="1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方正兰亭黑简体" panose="02000000000000000000" charset="-122"/>
              </a:rPr>
              <a:t>……</a:t>
            </a:r>
            <a:endParaRPr lang="zh-CN" altLang="en-US" sz="1050" dirty="0" smtClean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186486"/>
            <a:ext cx="252000" cy="360000"/>
          </a:xfrm>
          <a:prstGeom prst="rect">
            <a:avLst/>
          </a:prstGeom>
          <a:solidFill>
            <a:srgbClr val="CD2929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25081" y="179637"/>
            <a:ext cx="40374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0" hangingPunct="0"/>
            <a:r>
              <a:rPr lang="en-US" altLang="zh-CN" sz="2000" b="1" dirty="0" smtClean="0">
                <a:solidFill>
                  <a:srgbClr val="D034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02 </a:t>
            </a:r>
            <a:r>
              <a:rPr lang="zh-CN" altLang="en-US" sz="2000" b="1" dirty="0" smtClean="0">
                <a:solidFill>
                  <a:srgbClr val="D034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产品特点</a:t>
            </a:r>
            <a:endParaRPr lang="en-US" altLang="zh-CN" sz="2000" b="1" dirty="0">
              <a:solidFill>
                <a:srgbClr val="D034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6795481"/>
            <a:ext cx="12192000" cy="144000"/>
          </a:xfrm>
          <a:prstGeom prst="rect">
            <a:avLst/>
          </a:prstGeom>
          <a:solidFill>
            <a:srgbClr val="CD2929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8"/>
          <p:cNvSpPr txBox="1">
            <a:spLocks noChangeArrowheads="1"/>
          </p:cNvSpPr>
          <p:nvPr/>
        </p:nvSpPr>
        <p:spPr bwMode="auto">
          <a:xfrm>
            <a:off x="6523089" y="2126198"/>
            <a:ext cx="4231341" cy="13849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方正兰亭黑简体" panose="02000000000000000000" charset="-122"/>
              </a:rPr>
              <a:t>口感</a:t>
            </a:r>
          </a:p>
          <a:p>
            <a:pPr marL="0" indent="0" defTabSz="914400" eaLnBrk="0" hangingPunct="0">
              <a:buFont typeface="Wingdings" panose="05000000000000000000" pitchFamily="2" charset="2"/>
              <a:buNone/>
            </a:pPr>
            <a:endParaRPr lang="zh-CN" altLang="en-US" sz="1050" dirty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marL="0" indent="0" defTabSz="914400" eaLnBrk="0" hangingPunct="0">
              <a:buFont typeface="Wingdings" panose="05000000000000000000" pitchFamily="2" charset="2"/>
              <a:buNone/>
            </a:pPr>
            <a:endParaRPr lang="zh-CN" altLang="en-US" sz="1050" dirty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r>
              <a:rPr lang="zh-CN" altLang="en-US" sz="1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方正兰亭黑简体" panose="02000000000000000000" charset="-122"/>
              </a:rPr>
              <a:t>营养价值</a:t>
            </a:r>
          </a:p>
          <a:p>
            <a:pPr marL="0" indent="0" defTabSz="914400" eaLnBrk="0" hangingPunct="0">
              <a:buFont typeface="Wingdings" panose="05000000000000000000" pitchFamily="2" charset="2"/>
              <a:buNone/>
            </a:pPr>
            <a:endParaRPr lang="zh-CN" altLang="en-US" sz="1050" dirty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marL="0" indent="0" defTabSz="914400" eaLnBrk="0" hangingPunct="0">
              <a:buFont typeface="Wingdings" panose="05000000000000000000" pitchFamily="2" charset="2"/>
              <a:buNone/>
            </a:pPr>
            <a:endParaRPr lang="zh-CN" altLang="en-US" sz="1050" dirty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r>
              <a:rPr lang="en-US" altLang="zh-CN" sz="1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方正兰亭黑简体" panose="02000000000000000000" charset="-122"/>
              </a:rPr>
              <a:t>……</a:t>
            </a:r>
            <a:endParaRPr lang="zh-CN" altLang="en-US" sz="1050" dirty="0" smtClean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</p:txBody>
      </p:sp>
      <p:sp>
        <p:nvSpPr>
          <p:cNvPr id="6" name="Shape 554"/>
          <p:cNvSpPr/>
          <p:nvPr/>
        </p:nvSpPr>
        <p:spPr>
          <a:xfrm>
            <a:off x="1073070" y="1339290"/>
            <a:ext cx="4362529" cy="4467230"/>
          </a:xfrm>
          <a:prstGeom prst="rect">
            <a:avLst/>
          </a:prstGeom>
          <a:solidFill>
            <a:srgbClr val="C000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文本框 10"/>
          <p:cNvSpPr txBox="1"/>
          <p:nvPr/>
        </p:nvSpPr>
        <p:spPr>
          <a:xfrm>
            <a:off x="2455977" y="3206617"/>
            <a:ext cx="1811227" cy="652484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 smtClean="0">
                <a:latin typeface="方正大黑简体" panose="02010601030101010101" charset="-122"/>
                <a:ea typeface="方正大黑简体" panose="02010601030101010101" charset="-122"/>
                <a:cs typeface="+mn-ea"/>
              </a:rPr>
              <a:t>产品图片</a:t>
            </a:r>
            <a:endParaRPr lang="zh-CN" altLang="en-US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文本框 8"/>
          <p:cNvSpPr txBox="1">
            <a:spLocks noChangeArrowheads="1"/>
          </p:cNvSpPr>
          <p:nvPr/>
        </p:nvSpPr>
        <p:spPr bwMode="auto">
          <a:xfrm>
            <a:off x="6523089" y="2126198"/>
            <a:ext cx="4231341" cy="149271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r>
              <a:rPr lang="zh-CN" altLang="en-US" sz="1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方正兰亭黑简体" panose="02000000000000000000" charset="-122"/>
              </a:rPr>
              <a:t>生长的地理位置</a:t>
            </a:r>
            <a:endParaRPr lang="en-US" altLang="zh-CN" sz="1400" dirty="0" smtClean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endParaRPr lang="en-US" altLang="zh-CN" sz="1400" dirty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endParaRPr lang="en-US" altLang="zh-CN" sz="1400" dirty="0" smtClean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方正兰亭黑简体" panose="02000000000000000000" charset="-122"/>
              </a:rPr>
              <a:t>土壤环境</a:t>
            </a:r>
            <a:endParaRPr lang="en-US" altLang="zh-CN" sz="1400" dirty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marL="0" indent="0" defTabSz="914400" eaLnBrk="0" hangingPunct="0">
              <a:buFont typeface="Wingdings" panose="05000000000000000000" pitchFamily="2" charset="2"/>
              <a:buNone/>
            </a:pPr>
            <a:endParaRPr lang="zh-CN" altLang="en-US" sz="1050" dirty="0" smtClean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marL="0" indent="0" defTabSz="914400" eaLnBrk="0" hangingPunct="0">
              <a:buFont typeface="Wingdings" panose="05000000000000000000" pitchFamily="2" charset="2"/>
              <a:buNone/>
            </a:pPr>
            <a:endParaRPr lang="zh-CN" altLang="en-US" sz="1050" dirty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r>
              <a:rPr lang="en-US" altLang="zh-CN" sz="1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方正兰亭黑简体" panose="02000000000000000000" charset="-122"/>
              </a:rPr>
              <a:t>……</a:t>
            </a:r>
            <a:endParaRPr lang="zh-CN" altLang="en-US" sz="1050" dirty="0" smtClean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186486"/>
            <a:ext cx="252000" cy="360000"/>
          </a:xfrm>
          <a:prstGeom prst="rect">
            <a:avLst/>
          </a:prstGeom>
          <a:solidFill>
            <a:srgbClr val="CD2929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25081" y="179637"/>
            <a:ext cx="40374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0" hangingPunct="0"/>
            <a:r>
              <a:rPr lang="en-US" altLang="zh-CN" sz="2000" b="1" dirty="0" smtClean="0">
                <a:solidFill>
                  <a:srgbClr val="D034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03 </a:t>
            </a:r>
            <a:r>
              <a:rPr lang="zh-CN" altLang="en-US" sz="2000" b="1" dirty="0">
                <a:solidFill>
                  <a:srgbClr val="D034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生长</a:t>
            </a:r>
            <a:r>
              <a:rPr lang="zh-CN" altLang="en-US" sz="2000" b="1" dirty="0" smtClean="0">
                <a:solidFill>
                  <a:srgbClr val="D034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环境</a:t>
            </a:r>
            <a:endParaRPr lang="en-US" altLang="zh-CN" sz="2000" b="1" dirty="0">
              <a:solidFill>
                <a:srgbClr val="D034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6795481"/>
            <a:ext cx="12192000" cy="144000"/>
          </a:xfrm>
          <a:prstGeom prst="rect">
            <a:avLst/>
          </a:prstGeom>
          <a:solidFill>
            <a:srgbClr val="CD2929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Shape 554"/>
          <p:cNvSpPr/>
          <p:nvPr/>
        </p:nvSpPr>
        <p:spPr>
          <a:xfrm>
            <a:off x="1073070" y="1339290"/>
            <a:ext cx="4362529" cy="4467230"/>
          </a:xfrm>
          <a:prstGeom prst="rect">
            <a:avLst/>
          </a:prstGeom>
          <a:solidFill>
            <a:srgbClr val="C000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文本框 6"/>
          <p:cNvSpPr txBox="1"/>
          <p:nvPr/>
        </p:nvSpPr>
        <p:spPr>
          <a:xfrm>
            <a:off x="1902691" y="3151201"/>
            <a:ext cx="2863273" cy="1212638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 smtClean="0">
                <a:latin typeface="方正大黑简体" panose="02010601030101010101" charset="-122"/>
                <a:ea typeface="方正大黑简体" panose="02010601030101010101" charset="-122"/>
                <a:cs typeface="+mn-ea"/>
              </a:rPr>
              <a:t>产品图片</a:t>
            </a:r>
            <a:r>
              <a:rPr lang="en-US" altLang="zh-CN" sz="2800" dirty="0" smtClean="0">
                <a:latin typeface="方正大黑简体" panose="02010601030101010101" charset="-122"/>
                <a:ea typeface="方正大黑简体" panose="02010601030101010101" charset="-122"/>
                <a:cs typeface="+mn-ea"/>
              </a:rPr>
              <a:t>or</a:t>
            </a:r>
            <a:r>
              <a:rPr lang="zh-CN" altLang="en-US" sz="2800" dirty="0" smtClean="0">
                <a:latin typeface="方正大黑简体" panose="02010601030101010101" charset="-122"/>
                <a:ea typeface="方正大黑简体" panose="02010601030101010101" charset="-122"/>
                <a:cs typeface="+mn-ea"/>
              </a:rPr>
              <a:t>生长环境图片</a:t>
            </a:r>
            <a:endParaRPr lang="zh-CN" altLang="en-US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186486"/>
            <a:ext cx="252000" cy="360000"/>
          </a:xfrm>
          <a:prstGeom prst="rect">
            <a:avLst/>
          </a:prstGeom>
          <a:solidFill>
            <a:srgbClr val="CD2929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25081" y="179637"/>
            <a:ext cx="40374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0" hangingPunct="0"/>
            <a:r>
              <a:rPr lang="en-US" altLang="zh-CN" sz="2000" b="1" dirty="0" smtClean="0">
                <a:solidFill>
                  <a:srgbClr val="D034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04 </a:t>
            </a:r>
            <a:r>
              <a:rPr lang="zh-CN" altLang="en-US" sz="2000" b="1" dirty="0" smtClean="0">
                <a:solidFill>
                  <a:srgbClr val="D034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产品生长周期</a:t>
            </a:r>
            <a:endParaRPr lang="en-US" altLang="zh-CN" sz="2000" b="1" dirty="0">
              <a:solidFill>
                <a:srgbClr val="D034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6795481"/>
            <a:ext cx="12192000" cy="144000"/>
          </a:xfrm>
          <a:prstGeom prst="rect">
            <a:avLst/>
          </a:prstGeom>
          <a:solidFill>
            <a:srgbClr val="CD2929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8"/>
          <p:cNvSpPr txBox="1">
            <a:spLocks noChangeArrowheads="1"/>
          </p:cNvSpPr>
          <p:nvPr/>
        </p:nvSpPr>
        <p:spPr bwMode="auto">
          <a:xfrm>
            <a:off x="6523089" y="2126198"/>
            <a:ext cx="4231341" cy="8463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r>
              <a:rPr lang="zh-CN" altLang="en-US" sz="1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方正兰亭黑简体" panose="02000000000000000000" charset="-122"/>
              </a:rPr>
              <a:t>生长周期</a:t>
            </a:r>
            <a:endParaRPr lang="en-US" altLang="zh-CN" sz="1400" dirty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marL="0" indent="0" defTabSz="914400" eaLnBrk="0" hangingPunct="0">
              <a:buFont typeface="Wingdings" panose="05000000000000000000" pitchFamily="2" charset="2"/>
              <a:buNone/>
            </a:pPr>
            <a:endParaRPr lang="zh-CN" altLang="en-US" sz="1050" dirty="0" smtClean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marL="0" indent="0" defTabSz="914400" eaLnBrk="0" hangingPunct="0">
              <a:buFont typeface="Wingdings" panose="05000000000000000000" pitchFamily="2" charset="2"/>
              <a:buNone/>
            </a:pPr>
            <a:endParaRPr lang="zh-CN" altLang="en-US" sz="1050" dirty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r>
              <a:rPr lang="en-US" altLang="zh-CN" sz="1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方正兰亭黑简体" panose="02000000000000000000" charset="-122"/>
              </a:rPr>
              <a:t>……</a:t>
            </a:r>
            <a:endParaRPr lang="zh-CN" altLang="en-US" sz="1050" dirty="0" smtClean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</p:txBody>
      </p:sp>
      <p:sp>
        <p:nvSpPr>
          <p:cNvPr id="7" name="Shape 554"/>
          <p:cNvSpPr/>
          <p:nvPr/>
        </p:nvSpPr>
        <p:spPr>
          <a:xfrm>
            <a:off x="1073070" y="1339290"/>
            <a:ext cx="4362529" cy="4467230"/>
          </a:xfrm>
          <a:prstGeom prst="rect">
            <a:avLst/>
          </a:prstGeom>
          <a:solidFill>
            <a:srgbClr val="C000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文本框 7"/>
          <p:cNvSpPr txBox="1"/>
          <p:nvPr/>
        </p:nvSpPr>
        <p:spPr>
          <a:xfrm>
            <a:off x="2451282" y="2801218"/>
            <a:ext cx="1811227" cy="1772791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 smtClean="0">
                <a:latin typeface="方正大黑简体" panose="02010601030101010101" charset="-122"/>
                <a:ea typeface="方正大黑简体" panose="02010601030101010101" charset="-122"/>
                <a:cs typeface="+mn-ea"/>
              </a:rPr>
              <a:t>产品不同生长周期图片</a:t>
            </a:r>
            <a:endParaRPr lang="zh-CN" altLang="en-US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550802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186486"/>
            <a:ext cx="252000" cy="360000"/>
          </a:xfrm>
          <a:prstGeom prst="rect">
            <a:avLst/>
          </a:prstGeom>
          <a:solidFill>
            <a:srgbClr val="CD2929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25081" y="179637"/>
            <a:ext cx="40374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0" hangingPunct="0"/>
            <a:r>
              <a:rPr lang="en-US" altLang="zh-CN" sz="2000" b="1" dirty="0" smtClean="0">
                <a:solidFill>
                  <a:srgbClr val="D034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05 </a:t>
            </a:r>
            <a:r>
              <a:rPr lang="zh-CN" altLang="en-US" sz="2000" b="1" dirty="0" smtClean="0">
                <a:solidFill>
                  <a:srgbClr val="D034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产品故事</a:t>
            </a:r>
            <a:endParaRPr lang="en-US" altLang="zh-CN" sz="2000" b="1" dirty="0">
              <a:solidFill>
                <a:srgbClr val="D034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6795481"/>
            <a:ext cx="12192000" cy="144000"/>
          </a:xfrm>
          <a:prstGeom prst="rect">
            <a:avLst/>
          </a:prstGeom>
          <a:solidFill>
            <a:srgbClr val="CD2929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8"/>
          <p:cNvSpPr txBox="1">
            <a:spLocks noChangeArrowheads="1"/>
          </p:cNvSpPr>
          <p:nvPr/>
        </p:nvSpPr>
        <p:spPr bwMode="auto">
          <a:xfrm>
            <a:off x="6523089" y="2126198"/>
            <a:ext cx="4231341" cy="20851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r>
              <a:rPr lang="zh-CN" altLang="en-US" sz="1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方正兰亭黑简体" panose="02000000000000000000" charset="-122"/>
              </a:rPr>
              <a:t>比如产品历史发展</a:t>
            </a:r>
            <a:endParaRPr lang="en-US" altLang="zh-CN" sz="1400" dirty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endParaRPr lang="en-US" altLang="zh-CN" sz="1050" dirty="0" smtClean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endParaRPr lang="zh-CN" altLang="en-US" sz="1050" dirty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r>
              <a:rPr lang="zh-CN" altLang="en-US" sz="1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方正兰亭黑简体" panose="02000000000000000000" charset="-122"/>
              </a:rPr>
              <a:t>众筹目的</a:t>
            </a:r>
            <a:endParaRPr lang="en-US" altLang="zh-CN" sz="1400" dirty="0" smtClean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endParaRPr lang="en-US" altLang="zh-CN" sz="1400" dirty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endParaRPr lang="en-US" altLang="zh-CN" sz="1400" dirty="0" smtClean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r>
              <a:rPr lang="en-US" altLang="zh-CN" sz="1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方正兰亭黑简体" panose="02000000000000000000" charset="-122"/>
              </a:rPr>
              <a:t>……</a:t>
            </a:r>
          </a:p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endParaRPr lang="en-US" altLang="zh-CN" sz="1400" dirty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endParaRPr lang="en-US" altLang="zh-CN" sz="1050" dirty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endParaRPr lang="en-US" altLang="zh-CN" sz="1400" dirty="0" smtClean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</p:txBody>
      </p:sp>
      <p:sp>
        <p:nvSpPr>
          <p:cNvPr id="7" name="Shape 554"/>
          <p:cNvSpPr/>
          <p:nvPr/>
        </p:nvSpPr>
        <p:spPr>
          <a:xfrm>
            <a:off x="1073070" y="1339290"/>
            <a:ext cx="4362529" cy="4467230"/>
          </a:xfrm>
          <a:prstGeom prst="rect">
            <a:avLst/>
          </a:prstGeom>
          <a:solidFill>
            <a:srgbClr val="C000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文本框 7"/>
          <p:cNvSpPr txBox="1"/>
          <p:nvPr/>
        </p:nvSpPr>
        <p:spPr>
          <a:xfrm>
            <a:off x="2451282" y="2801218"/>
            <a:ext cx="1811227" cy="1212638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 smtClean="0">
                <a:latin typeface="方正大黑简体" panose="02010601030101010101" charset="-122"/>
                <a:ea typeface="方正大黑简体" panose="02010601030101010101" charset="-122"/>
                <a:cs typeface="+mn-ea"/>
              </a:rPr>
              <a:t>产品故事相关图片</a:t>
            </a:r>
            <a:endParaRPr lang="zh-CN" altLang="en-US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186486"/>
            <a:ext cx="252000" cy="360000"/>
          </a:xfrm>
          <a:prstGeom prst="rect">
            <a:avLst/>
          </a:prstGeom>
          <a:solidFill>
            <a:srgbClr val="CD2929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25081" y="179637"/>
            <a:ext cx="40374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0" hangingPunct="0"/>
            <a:r>
              <a:rPr lang="en-US" altLang="zh-CN" sz="2000" b="1" dirty="0" smtClean="0">
                <a:solidFill>
                  <a:srgbClr val="D034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06 </a:t>
            </a:r>
            <a:r>
              <a:rPr lang="zh-CN" altLang="en-US" sz="2000" b="1" dirty="0" smtClean="0">
                <a:solidFill>
                  <a:srgbClr val="D034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产品运营规划</a:t>
            </a:r>
            <a:endParaRPr lang="en-US" altLang="zh-CN" sz="2000" b="1" dirty="0">
              <a:solidFill>
                <a:srgbClr val="D034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6795481"/>
            <a:ext cx="12192000" cy="144000"/>
          </a:xfrm>
          <a:prstGeom prst="rect">
            <a:avLst/>
          </a:prstGeom>
          <a:solidFill>
            <a:srgbClr val="CD2929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6523089" y="2126198"/>
            <a:ext cx="4231341" cy="273151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endParaRPr lang="en-US" altLang="zh-CN" sz="1400" dirty="0" smtClean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方正兰亭黑简体" panose="02000000000000000000" charset="-122"/>
              </a:rPr>
              <a:t>众</a:t>
            </a:r>
            <a:r>
              <a:rPr lang="zh-CN" altLang="en-US" sz="1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方正兰亭黑简体" panose="02000000000000000000" charset="-122"/>
              </a:rPr>
              <a:t>筹定价</a:t>
            </a:r>
            <a:endParaRPr lang="en-US" altLang="zh-CN" sz="1400" dirty="0" smtClean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endParaRPr lang="en-US" altLang="zh-CN" sz="1400" dirty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r>
              <a:rPr lang="zh-CN" altLang="en-US" sz="1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方正兰亭黑简体" panose="02000000000000000000" charset="-122"/>
              </a:rPr>
              <a:t>路演特产下一步</a:t>
            </a:r>
            <a:r>
              <a:rPr lang="zh-CN" altLang="en-US" sz="1400" dirty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方正兰亭黑简体" panose="02000000000000000000" charset="-122"/>
              </a:rPr>
              <a:t>市场计划</a:t>
            </a:r>
            <a:endParaRPr lang="en-US" altLang="zh-CN" sz="1050" dirty="0" smtClean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endParaRPr lang="en-US" altLang="zh-CN" sz="1050" dirty="0" smtClean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endParaRPr lang="zh-CN" altLang="en-US" sz="1050" dirty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方正兰亭黑简体" panose="02000000000000000000" charset="-122"/>
              </a:rPr>
              <a:t>路</a:t>
            </a:r>
            <a:r>
              <a:rPr lang="zh-CN" altLang="en-US" sz="1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方正兰亭黑简体" panose="02000000000000000000" charset="-122"/>
              </a:rPr>
              <a:t>演</a:t>
            </a:r>
            <a:r>
              <a:rPr lang="zh-CN" altLang="en-US" sz="1400" dirty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方正兰亭黑简体" panose="02000000000000000000" charset="-122"/>
              </a:rPr>
              <a:t>特产</a:t>
            </a:r>
            <a:r>
              <a:rPr lang="zh-CN" altLang="en-US" sz="1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方正兰亭黑简体" panose="02000000000000000000" charset="-122"/>
              </a:rPr>
              <a:t>下一步</a:t>
            </a:r>
            <a:r>
              <a:rPr lang="zh-CN" altLang="en-US" sz="1400" dirty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方正兰亭黑简体" panose="02000000000000000000" charset="-122"/>
              </a:rPr>
              <a:t>营销计划（比如：公关传播，</a:t>
            </a:r>
            <a:r>
              <a:rPr lang="en-US" altLang="zh-CN" sz="1400" dirty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方正兰亭黑简体" panose="02000000000000000000" charset="-122"/>
              </a:rPr>
              <a:t>DSP</a:t>
            </a:r>
            <a:r>
              <a:rPr lang="zh-CN" altLang="en-US" sz="1400" dirty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方正兰亭黑简体" panose="02000000000000000000" charset="-122"/>
              </a:rPr>
              <a:t>投放，直播互动，用户社区等）</a:t>
            </a:r>
            <a:endParaRPr lang="en-US" altLang="zh-CN" sz="1400" dirty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defTabSz="914400" eaLnBrk="0" hangingPunct="0"/>
            <a:endParaRPr lang="en-US" altLang="zh-CN" sz="1400" dirty="0" smtClean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r>
              <a:rPr lang="en-US" altLang="zh-CN" sz="1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方正兰亭黑简体" panose="02000000000000000000" charset="-122"/>
              </a:rPr>
              <a:t>……</a:t>
            </a:r>
          </a:p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endParaRPr lang="en-US" altLang="zh-CN" sz="1400" dirty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endParaRPr lang="en-US" altLang="zh-CN" sz="1050" dirty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endParaRPr lang="en-US" altLang="zh-CN" sz="1400" dirty="0" smtClean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</p:txBody>
      </p:sp>
      <p:sp>
        <p:nvSpPr>
          <p:cNvPr id="10" name="Shape 554"/>
          <p:cNvSpPr/>
          <p:nvPr/>
        </p:nvSpPr>
        <p:spPr>
          <a:xfrm>
            <a:off x="1073070" y="1339290"/>
            <a:ext cx="4362529" cy="4467230"/>
          </a:xfrm>
          <a:prstGeom prst="rect">
            <a:avLst/>
          </a:prstGeom>
          <a:solidFill>
            <a:srgbClr val="C000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文本框 10"/>
          <p:cNvSpPr txBox="1"/>
          <p:nvPr/>
        </p:nvSpPr>
        <p:spPr>
          <a:xfrm>
            <a:off x="2050474" y="2801218"/>
            <a:ext cx="2212036" cy="1772791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 smtClean="0">
                <a:latin typeface="方正大黑简体" panose="02010601030101010101" charset="-122"/>
                <a:ea typeface="方正大黑简体" panose="02010601030101010101" charset="-122"/>
                <a:cs typeface="+mn-ea"/>
              </a:rPr>
              <a:t>产品图片及运营规划相关图片</a:t>
            </a:r>
            <a:endParaRPr lang="zh-CN" altLang="en-US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CD29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36"/>
          <p:cNvSpPr/>
          <p:nvPr/>
        </p:nvSpPr>
        <p:spPr>
          <a:xfrm>
            <a:off x="0" y="2630658"/>
            <a:ext cx="12192000" cy="189913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幼圆" panose="020105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717257" y="3257061"/>
            <a:ext cx="27574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THANK YOU</a:t>
            </a:r>
            <a:endParaRPr lang="zh-CN" altLang="en-US" sz="3600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离子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TM02836342[[fn=离子]]</Template>
  <TotalTime>841</TotalTime>
  <Words>131</Words>
  <Application>Microsoft Office PowerPoint</Application>
  <PresentationFormat>宽屏</PresentationFormat>
  <Paragraphs>61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0" baseType="lpstr">
      <vt:lpstr>等线</vt:lpstr>
      <vt:lpstr>方正大黑简体</vt:lpstr>
      <vt:lpstr>方正兰亭黑简体</vt:lpstr>
      <vt:lpstr>宋体</vt:lpstr>
      <vt:lpstr>微软雅黑</vt:lpstr>
      <vt:lpstr>新宋体</vt:lpstr>
      <vt:lpstr>幼圆</vt:lpstr>
      <vt:lpstr>Arial</vt:lpstr>
      <vt:lpstr>Century Gothic</vt:lpstr>
      <vt:lpstr>Wingdings</vt:lpstr>
      <vt:lpstr>Wingdings 3</vt:lpstr>
      <vt:lpstr>离子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Users</dc:creator>
  <cp:lastModifiedBy>shihaizhen</cp:lastModifiedBy>
  <cp:revision>855</cp:revision>
  <dcterms:created xsi:type="dcterms:W3CDTF">2016-12-01T09:15:00Z</dcterms:created>
  <dcterms:modified xsi:type="dcterms:W3CDTF">2018-08-06T06:56:33Z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