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dat" ContentType="text/plai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5fa7562f56984300" Type="http://schemas.microsoft.com/office/2006/relationships/txt" Target="udata/data.dat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15" r:id="rId2"/>
    <p:sldId id="328" r:id="rId3"/>
    <p:sldId id="313" r:id="rId4"/>
    <p:sldId id="296" r:id="rId5"/>
    <p:sldId id="327" r:id="rId6"/>
    <p:sldId id="275" r:id="rId7"/>
    <p:sldId id="309" r:id="rId8"/>
    <p:sldId id="329" r:id="rId9"/>
    <p:sldId id="312" r:id="rId10"/>
    <p:sldId id="330" r:id="rId11"/>
    <p:sldId id="267" r:id="rId12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1513"/>
    <a:srgbClr val="CD2929"/>
    <a:srgbClr val="D0343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4" d="100"/>
          <a:sy n="44" d="100"/>
        </p:scale>
        <p:origin x="1776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418E5-BF71-4C35-9E35-9CFC39339C71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45B9D-94F9-48EC-9FD0-668C91A908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266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30BFC0-0FB5-450F-A094-ADCC30AA7AF0}" type="datetimeFigureOut">
              <a:rPr lang="zh-CN" altLang="en-US"/>
              <a:t>2018/8/6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6DD75C-6586-4204-AC16-C7F229273CC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631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0571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pitchFamily="18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pitchFamily="18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pitchFamily="18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pitchFamily="18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D29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" descr="C:\Users\Administrator\Desktop\未标题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5979" y="2034466"/>
            <a:ext cx="2404685" cy="240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直接连接符 3"/>
          <p:cNvCxnSpPr/>
          <p:nvPr/>
        </p:nvCxnSpPr>
        <p:spPr>
          <a:xfrm>
            <a:off x="3971267" y="2034466"/>
            <a:ext cx="0" cy="2697162"/>
          </a:xfrm>
          <a:prstGeom prst="line">
            <a:avLst/>
          </a:prstGeom>
          <a:ln w="3175"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8" name="文本框 17"/>
          <p:cNvSpPr txBox="1">
            <a:spLocks noChangeArrowheads="1"/>
          </p:cNvSpPr>
          <p:nvPr/>
        </p:nvSpPr>
        <p:spPr bwMode="auto">
          <a:xfrm>
            <a:off x="4552315" y="2607945"/>
            <a:ext cx="6791325" cy="1902059"/>
          </a:xfrm>
          <a:prstGeom prst="rect">
            <a:avLst/>
          </a:prstGeom>
          <a:noFill/>
          <a:ln w="6350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X </a:t>
            </a:r>
            <a:r>
              <a:rPr lang="en-US" altLang="zh-CN" sz="4000" b="1" dirty="0" err="1" smtClean="0">
                <a:latin typeface="幼圆" panose="02010509060101010101" pitchFamily="49" charset="-122"/>
                <a:ea typeface="幼圆" panose="02010509060101010101" pitchFamily="49" charset="-122"/>
              </a:rPr>
              <a:t>X</a:t>
            </a:r>
            <a:r>
              <a:rPr lang="en-US" altLang="zh-CN" sz="40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zh-CN" altLang="en-US" sz="4000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项目</a:t>
            </a:r>
            <a:r>
              <a:rPr lang="zh-CN" altLang="en-US" sz="4000" b="1" dirty="0">
                <a:latin typeface="幼圆" panose="02010509060101010101" pitchFamily="49" charset="-122"/>
                <a:ea typeface="幼圆" panose="02010509060101010101" pitchFamily="49" charset="-122"/>
              </a:rPr>
              <a:t>评审汇报</a:t>
            </a:r>
          </a:p>
          <a:p>
            <a:pPr>
              <a:lnSpc>
                <a:spcPct val="120000"/>
              </a:lnSpc>
            </a:pP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一句话介绍</a:t>
            </a:r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XX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项目</a:t>
            </a:r>
            <a:r>
              <a:rPr lang="en-US" altLang="zh-CN" b="1" dirty="0">
                <a:latin typeface="幼圆" panose="02010509060101010101" pitchFamily="49" charset="-122"/>
                <a:ea typeface="幼圆" panose="02010509060101010101" pitchFamily="49" charset="-122"/>
              </a:rPr>
              <a:t>+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一句</a:t>
            </a:r>
            <a:r>
              <a:rPr lang="en-US" altLang="zh-CN" b="1" smtClean="0">
                <a:latin typeface="幼圆" panose="02010509060101010101" pitchFamily="49" charset="-122"/>
                <a:ea typeface="幼圆" panose="02010509060101010101" pitchFamily="49" charset="-122"/>
              </a:rPr>
              <a:t>slogan</a:t>
            </a:r>
            <a:endParaRPr lang="en-US" altLang="zh-CN" b="1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sz="400" b="1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汇报</a:t>
            </a: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人</a:t>
            </a:r>
            <a:r>
              <a:rPr lang="zh-CN" altLang="en-US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：</a:t>
            </a:r>
            <a:r>
              <a:rPr lang="en-US" altLang="zh-CN" b="1" dirty="0" smtClean="0">
                <a:latin typeface="幼圆" panose="02010509060101010101" pitchFamily="49" charset="-122"/>
                <a:ea typeface="幼圆" panose="02010509060101010101" pitchFamily="49" charset="-122"/>
              </a:rPr>
              <a:t>XXX</a:t>
            </a:r>
            <a:endParaRPr lang="zh-CN" altLang="en-US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149" name="文本框 18"/>
          <p:cNvSpPr txBox="1">
            <a:spLocks noChangeArrowheads="1"/>
          </p:cNvSpPr>
          <p:nvPr/>
        </p:nvSpPr>
        <p:spPr bwMode="auto">
          <a:xfrm>
            <a:off x="1406471" y="4085269"/>
            <a:ext cx="1663700" cy="380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京 东 众 筹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5209830"/>
            <a:ext cx="12192000" cy="1671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008"/>
            <a:ext cx="12192000" cy="8149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4" b="14199"/>
          <a:stretch/>
        </p:blipFill>
        <p:spPr>
          <a:xfrm>
            <a:off x="9065092" y="5840056"/>
            <a:ext cx="2486891" cy="101794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tx1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3"/>
          <p:cNvSpPr txBox="1">
            <a:spLocks noChangeArrowheads="1"/>
          </p:cNvSpPr>
          <p:nvPr/>
        </p:nvSpPr>
        <p:spPr bwMode="auto">
          <a:xfrm>
            <a:off x="6994899" y="2175404"/>
            <a:ext cx="4972984" cy="5972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 eaLnBrk="0" hangingPunct="0">
              <a:lnSpc>
                <a:spcPct val="200000"/>
              </a:lnSpc>
            </a:pPr>
            <a:r>
              <a:rPr lang="zh-CN" alt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渠道</a:t>
            </a:r>
            <a:r>
              <a:rPr lang="en-US" altLang="zh-CN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or</a:t>
            </a:r>
            <a:r>
              <a:rPr lang="zh-CN" alt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品牌</a:t>
            </a:r>
            <a:r>
              <a:rPr lang="en-US" altLang="zh-CN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or</a:t>
            </a:r>
            <a:r>
              <a:rPr lang="zh-CN" alt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融资</a:t>
            </a:r>
            <a:endParaRPr lang="en-US" altLang="zh-CN" sz="20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08 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项目诉求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文本框 10"/>
          <p:cNvSpPr txBox="1"/>
          <p:nvPr/>
        </p:nvSpPr>
        <p:spPr>
          <a:xfrm>
            <a:off x="1764143" y="3040369"/>
            <a:ext cx="2336799" cy="60362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产品图片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12569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D29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2630658"/>
            <a:ext cx="12192000" cy="18991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17257" y="3257061"/>
            <a:ext cx="2757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THANK YOU</a:t>
            </a:r>
            <a:endParaRPr lang="zh-CN" altLang="en-US" sz="36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01 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核心团队介绍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5130" y="3068955"/>
            <a:ext cx="1975485" cy="73250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姓名</a:t>
            </a:r>
            <a:endParaRPr lang="en-US" altLang="zh-CN" sz="1200" dirty="0" smtClean="0">
              <a:solidFill>
                <a:schemeClr val="bg1"/>
              </a:solidFill>
              <a:latin typeface="方正大黑简体" panose="02010601030101010101" charset="-122"/>
              <a:ea typeface="方正大黑简体" panose="02010601030101010101" charset="-122"/>
              <a:cs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职位</a:t>
            </a:r>
            <a:endParaRPr lang="en-US" altLang="zh-CN" sz="1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履历</a:t>
            </a:r>
            <a:endParaRPr lang="zh-CN" altLang="en-US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8" name="Shape 554"/>
          <p:cNvSpPr/>
          <p:nvPr/>
        </p:nvSpPr>
        <p:spPr>
          <a:xfrm>
            <a:off x="476956" y="1270000"/>
            <a:ext cx="1339273" cy="1722582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" name="文本框 19"/>
          <p:cNvSpPr txBox="1"/>
          <p:nvPr/>
        </p:nvSpPr>
        <p:spPr>
          <a:xfrm>
            <a:off x="769575" y="1880037"/>
            <a:ext cx="772505" cy="45345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照片</a:t>
            </a:r>
            <a:endParaRPr lang="zh-CN" altLang="en-US" sz="14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02 </a:t>
            </a:r>
            <a:r>
              <a:rPr lang="zh-CN" altLang="en-US" sz="2000" b="1" dirty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及行业规模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8"/>
          <p:cNvSpPr txBox="1">
            <a:spLocks noChangeArrowheads="1"/>
          </p:cNvSpPr>
          <p:nvPr/>
        </p:nvSpPr>
        <p:spPr bwMode="auto">
          <a:xfrm>
            <a:off x="6523089" y="2126198"/>
            <a:ext cx="4231341" cy="18158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行业</a:t>
            </a: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介绍。</a:t>
            </a:r>
            <a:endParaRPr lang="zh-CN" altLang="en-US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行业规模。</a:t>
            </a: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使用人群</a:t>
            </a: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/>
            </a:r>
            <a:b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</a:b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……</a:t>
            </a:r>
            <a:endParaRPr lang="zh-CN" altLang="en-US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</p:txBody>
      </p:sp>
      <p:sp>
        <p:nvSpPr>
          <p:cNvPr id="11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文本框 11"/>
          <p:cNvSpPr txBox="1"/>
          <p:nvPr/>
        </p:nvSpPr>
        <p:spPr>
          <a:xfrm>
            <a:off x="1939633" y="3206617"/>
            <a:ext cx="2854036" cy="65248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行业相关图片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03 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行业痛点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8"/>
          <p:cNvSpPr txBox="1">
            <a:spLocks noChangeArrowheads="1"/>
          </p:cNvSpPr>
          <p:nvPr/>
        </p:nvSpPr>
        <p:spPr bwMode="auto">
          <a:xfrm>
            <a:off x="6523089" y="2126198"/>
            <a:ext cx="4231341" cy="8463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行业痛点分析</a:t>
            </a: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……</a:t>
            </a:r>
            <a:endParaRPr lang="zh-CN" altLang="en-US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</p:txBody>
      </p:sp>
      <p:sp>
        <p:nvSpPr>
          <p:cNvPr id="6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文本框 6"/>
          <p:cNvSpPr txBox="1"/>
          <p:nvPr/>
        </p:nvSpPr>
        <p:spPr>
          <a:xfrm>
            <a:off x="1939633" y="3206617"/>
            <a:ext cx="2854036" cy="65248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行业相关图片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文本框 10"/>
          <p:cNvSpPr txBox="1"/>
          <p:nvPr/>
        </p:nvSpPr>
        <p:spPr>
          <a:xfrm>
            <a:off x="2455977" y="3206617"/>
            <a:ext cx="1811227" cy="65248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产品图片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25081" y="179637"/>
            <a:ext cx="4037428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04 </a:t>
            </a:r>
            <a:r>
              <a:rPr lang="zh-CN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6791374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8"/>
          <p:cNvSpPr txBox="1">
            <a:spLocks noChangeArrowheads="1"/>
          </p:cNvSpPr>
          <p:nvPr/>
        </p:nvSpPr>
        <p:spPr bwMode="auto">
          <a:xfrm>
            <a:off x="6523089" y="2126198"/>
            <a:ext cx="4231341" cy="1708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功能</a:t>
            </a: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介绍。</a:t>
            </a: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0" indent="0" defTabSz="914400" eaLnBrk="0" hangingPunct="0">
              <a:buFont typeface="Wingdings" panose="05000000000000000000" pitchFamily="2" charset="2"/>
              <a:buNone/>
            </a:pPr>
            <a:endParaRPr lang="zh-CN" altLang="en-US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产品服务介绍</a:t>
            </a: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产品规格参数</a:t>
            </a: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……</a:t>
            </a:r>
            <a:endParaRPr lang="zh-CN" altLang="en-US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文本框 8"/>
          <p:cNvSpPr txBox="1">
            <a:spLocks noChangeArrowheads="1"/>
          </p:cNvSpPr>
          <p:nvPr/>
        </p:nvSpPr>
        <p:spPr bwMode="auto">
          <a:xfrm>
            <a:off x="6523089" y="2126198"/>
            <a:ext cx="4231341" cy="15465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产品特点</a:t>
            </a: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/</a:t>
            </a: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如何解决痛点。</a:t>
            </a: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endParaRPr lang="en-US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技术</a:t>
            </a: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壁垒</a:t>
            </a: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/</a:t>
            </a: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产品优势。</a:t>
            </a:r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defTabSz="914400" eaLnBrk="0" hangingPunct="0"/>
            <a:endParaRPr lang="en-US" altLang="zh-CN" sz="105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defTabSz="914400" eaLnBrk="0" hangingPunct="0"/>
            <a:endParaRPr lang="en-US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  <a:p>
            <a:pPr marL="285750" indent="-285750" defTabSz="914400" eaLnBrk="0" hangingPunct="0"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产品用户调研报告</a:t>
            </a:r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方正兰亭黑简体" panose="02000000000000000000" charset="-122"/>
              </a:rPr>
              <a:t>……</a:t>
            </a:r>
            <a:endParaRPr lang="zh-CN" altLang="en-US" sz="105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cs typeface="方正兰亭黑简体" panose="02000000000000000000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05 </a:t>
            </a:r>
            <a:r>
              <a:rPr lang="zh-CN" altLang="en-US" sz="2000" b="1" dirty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特点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文本框 6"/>
          <p:cNvSpPr txBox="1"/>
          <p:nvPr/>
        </p:nvSpPr>
        <p:spPr>
          <a:xfrm>
            <a:off x="1764143" y="3040369"/>
            <a:ext cx="2336799" cy="121263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产品图片</a:t>
            </a:r>
            <a:r>
              <a:rPr lang="en-US" altLang="zh-CN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or</a:t>
            </a: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技术相关图片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"/>
          <p:cNvSpPr txBox="1">
            <a:spLocks noChangeArrowheads="1"/>
          </p:cNvSpPr>
          <p:nvPr/>
        </p:nvSpPr>
        <p:spPr bwMode="auto">
          <a:xfrm>
            <a:off x="5460735" y="1164309"/>
            <a:ext cx="110236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defTabSz="914400" eaLnBrk="0" hangingPunct="0"/>
            <a:r>
              <a:rPr lang="zh-CN" altLang="en-US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竞品分析</a:t>
            </a:r>
          </a:p>
        </p:txBody>
      </p:sp>
      <p:sp>
        <p:nvSpPr>
          <p:cNvPr id="24" name="矩形 23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98245" y="3027680"/>
            <a:ext cx="135699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技术</a:t>
            </a:r>
            <a:endParaRPr lang="zh-CN" altLang="zh-CN" sz="14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76700" y="3027680"/>
            <a:ext cx="137731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工业设计</a:t>
            </a:r>
          </a:p>
        </p:txBody>
      </p:sp>
      <p:sp>
        <p:nvSpPr>
          <p:cNvPr id="27" name="矩形 26"/>
          <p:cNvSpPr/>
          <p:nvPr/>
        </p:nvSpPr>
        <p:spPr>
          <a:xfrm>
            <a:off x="6932930" y="3027680"/>
            <a:ext cx="129349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服务</a:t>
            </a:r>
          </a:p>
        </p:txBody>
      </p:sp>
      <p:sp>
        <p:nvSpPr>
          <p:cNvPr id="28" name="矩形 27"/>
          <p:cNvSpPr/>
          <p:nvPr/>
        </p:nvSpPr>
        <p:spPr>
          <a:xfrm>
            <a:off x="9832230" y="3027916"/>
            <a:ext cx="953286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……</a:t>
            </a:r>
            <a:endParaRPr lang="zh-CN" altLang="zh-CN" sz="14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29" name="文本框 50"/>
          <p:cNvSpPr txBox="1">
            <a:spLocks noChangeArrowheads="1"/>
          </p:cNvSpPr>
          <p:nvPr/>
        </p:nvSpPr>
        <p:spPr bwMode="auto">
          <a:xfrm>
            <a:off x="3633470" y="4648835"/>
            <a:ext cx="24434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8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●</a:t>
            </a:r>
            <a:r>
              <a:rPr lang="zh-CN" altLang="en-US" sz="11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一般产品</a:t>
            </a:r>
            <a:r>
              <a:rPr lang="en-US" altLang="zh-CN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……</a:t>
            </a:r>
          </a:p>
          <a:p>
            <a:endParaRPr lang="zh-CN" altLang="en-US" sz="10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r>
              <a:rPr lang="zh-CN" altLang="en-US" sz="8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●</a:t>
            </a:r>
            <a:r>
              <a:rPr lang="en-US" altLang="zh-CN" sz="11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XX</a:t>
            </a:r>
            <a:r>
              <a:rPr lang="zh-CN" altLang="en-US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产品在设计方面</a:t>
            </a:r>
            <a:r>
              <a:rPr lang="en-US" altLang="zh-CN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……</a:t>
            </a:r>
            <a:endParaRPr lang="zh-CN" altLang="en-US" sz="11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06 </a:t>
            </a:r>
            <a:r>
              <a:rPr lang="zh-CN" altLang="en-US" sz="2000" b="1" dirty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竞品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069146" y="2418904"/>
            <a:ext cx="1656000" cy="1656000"/>
          </a:xfrm>
          <a:prstGeom prst="ellipse">
            <a:avLst/>
          </a:prstGeom>
          <a:noFill/>
          <a:ln w="381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3910968" y="2400530"/>
            <a:ext cx="1656000" cy="1656000"/>
          </a:xfrm>
          <a:prstGeom prst="ellipse">
            <a:avLst/>
          </a:prstGeom>
          <a:noFill/>
          <a:ln w="381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752790" y="2399971"/>
            <a:ext cx="1656000" cy="1656000"/>
          </a:xfrm>
          <a:prstGeom prst="ellipse">
            <a:avLst/>
          </a:prstGeom>
          <a:noFill/>
          <a:ln w="381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9480872" y="2399971"/>
            <a:ext cx="1656000" cy="1656000"/>
          </a:xfrm>
          <a:prstGeom prst="ellipse">
            <a:avLst/>
          </a:prstGeom>
          <a:noFill/>
          <a:ln w="38100"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2" name="文本框 50"/>
          <p:cNvSpPr txBox="1">
            <a:spLocks noChangeArrowheads="1"/>
          </p:cNvSpPr>
          <p:nvPr/>
        </p:nvSpPr>
        <p:spPr bwMode="auto">
          <a:xfrm>
            <a:off x="800470" y="4648547"/>
            <a:ext cx="2192477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●</a:t>
            </a:r>
            <a:r>
              <a:rPr lang="zh-CN" altLang="en-US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一般产品</a:t>
            </a:r>
            <a:r>
              <a:rPr lang="en-US" altLang="zh-CN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……</a:t>
            </a:r>
          </a:p>
          <a:p>
            <a:endParaRPr lang="zh-CN" altLang="en-US" sz="11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r>
              <a:rPr lang="zh-CN" altLang="en-US" sz="1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●</a:t>
            </a:r>
            <a:r>
              <a:rPr lang="en-US" altLang="zh-CN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XX</a:t>
            </a:r>
            <a:r>
              <a:rPr lang="zh-CN" altLang="en-US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产品技术方面</a:t>
            </a:r>
            <a:r>
              <a:rPr lang="en-US" altLang="zh-CN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……</a:t>
            </a:r>
            <a:endParaRPr lang="zh-CN" altLang="en-US" sz="11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3" name="文本框 50"/>
          <p:cNvSpPr txBox="1">
            <a:spLocks noChangeArrowheads="1"/>
          </p:cNvSpPr>
          <p:nvPr/>
        </p:nvSpPr>
        <p:spPr bwMode="auto">
          <a:xfrm>
            <a:off x="6563360" y="4652010"/>
            <a:ext cx="2443480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●</a:t>
            </a:r>
            <a:r>
              <a:rPr lang="zh-CN" altLang="en-US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一般产品</a:t>
            </a:r>
            <a:r>
              <a:rPr lang="en-US" altLang="zh-CN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……</a:t>
            </a:r>
          </a:p>
          <a:p>
            <a:pPr algn="l"/>
            <a:endParaRPr lang="zh-CN" altLang="en-US" sz="11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sym typeface="+mn-ea"/>
            </a:endParaRPr>
          </a:p>
          <a:p>
            <a:pPr algn="l"/>
            <a:r>
              <a:rPr lang="zh-CN" altLang="en-US" sz="1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●</a:t>
            </a:r>
            <a:r>
              <a:rPr lang="en-US" altLang="zh-CN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XX</a:t>
            </a:r>
            <a:r>
              <a:rPr lang="zh-CN" altLang="en-US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产品在服务方面</a:t>
            </a:r>
            <a:endParaRPr lang="zh-CN" altLang="en-US" sz="11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4" name="文本框 50"/>
          <p:cNvSpPr txBox="1">
            <a:spLocks noChangeArrowheads="1"/>
          </p:cNvSpPr>
          <p:nvPr/>
        </p:nvSpPr>
        <p:spPr bwMode="auto">
          <a:xfrm>
            <a:off x="9491345" y="4648835"/>
            <a:ext cx="2443480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●</a:t>
            </a:r>
            <a:r>
              <a:rPr lang="en-US" altLang="zh-CN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……</a:t>
            </a:r>
          </a:p>
          <a:p>
            <a:pPr algn="l"/>
            <a:endParaRPr lang="zh-CN" altLang="en-US" sz="11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sym typeface="+mn-ea"/>
            </a:endParaRPr>
          </a:p>
          <a:p>
            <a:pPr algn="l"/>
            <a:r>
              <a:rPr lang="zh-CN" altLang="en-US" sz="1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●</a:t>
            </a:r>
            <a:r>
              <a:rPr lang="en-US" altLang="zh-CN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……</a:t>
            </a:r>
            <a:endParaRPr lang="zh-CN" altLang="en-US" sz="11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  <a:sym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07 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产品生产</a:t>
            </a:r>
            <a:r>
              <a:rPr lang="zh-CN" altLang="en-US" sz="2000" b="1" dirty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3"/>
          <p:cNvSpPr txBox="1">
            <a:spLocks noChangeArrowheads="1"/>
          </p:cNvSpPr>
          <p:nvPr/>
        </p:nvSpPr>
        <p:spPr bwMode="auto">
          <a:xfrm>
            <a:off x="6994899" y="2175404"/>
            <a:ext cx="4972984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产品目前状态</a:t>
            </a:r>
            <a:endParaRPr lang="en-US" altLang="zh-CN" sz="20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285750" indent="-285750" defTabSz="914400" eaLnBrk="0" hangingPunct="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下一步生产计划</a:t>
            </a:r>
            <a:endParaRPr lang="en-US" altLang="zh-CN" sz="20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285750" indent="-285750" defTabSz="914400" eaLnBrk="0" hangingPunct="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生产能力</a:t>
            </a:r>
            <a:r>
              <a:rPr lang="en-US" altLang="zh-CN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/</a:t>
            </a:r>
            <a:r>
              <a:rPr lang="zh-CN" alt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代工厂生产能力</a:t>
            </a:r>
            <a:r>
              <a:rPr lang="en-US" altLang="zh-CN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……</a:t>
            </a:r>
          </a:p>
        </p:txBody>
      </p:sp>
      <p:sp>
        <p:nvSpPr>
          <p:cNvPr id="6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文本框 6"/>
          <p:cNvSpPr txBox="1"/>
          <p:nvPr/>
        </p:nvSpPr>
        <p:spPr>
          <a:xfrm>
            <a:off x="1764143" y="3040369"/>
            <a:ext cx="2336799" cy="121263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产品图片</a:t>
            </a:r>
            <a:r>
              <a:rPr lang="en-US" altLang="zh-CN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or</a:t>
            </a:r>
            <a:r>
              <a:rPr lang="zh-CN" altLang="en-US" sz="2800" dirty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生产</a:t>
            </a: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相关图片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50802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600200"/>
            <a:ext cx="12192000" cy="3678238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>
                  <a:lumMod val="65000"/>
                  <a:lumOff val="35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2291" name="文本框 3"/>
          <p:cNvSpPr txBox="1">
            <a:spLocks noChangeArrowheads="1"/>
          </p:cNvSpPr>
          <p:nvPr/>
        </p:nvSpPr>
        <p:spPr bwMode="auto">
          <a:xfrm>
            <a:off x="6994899" y="2175404"/>
            <a:ext cx="4972984" cy="31700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defTabSz="914400" eaLnBrk="0" hangingPunct="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路演产品众筹定价</a:t>
            </a:r>
            <a:endParaRPr lang="en-US" altLang="zh-CN" sz="20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285750" indent="-285750" defTabSz="914400" eaLnBrk="0" hangingPunct="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下一步市场计划 </a:t>
            </a:r>
            <a:endParaRPr lang="en-US" altLang="zh-CN" sz="2000" dirty="0" smtClean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285750" indent="-285750" defTabSz="914400" eaLnBrk="0" hangingPunct="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路演产品下一步</a:t>
            </a:r>
            <a:r>
              <a:rPr lang="zh-CN" alt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营销计划（比如：公关传播，</a:t>
            </a:r>
            <a:r>
              <a:rPr lang="en-US" altLang="zh-CN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DSP</a:t>
            </a:r>
            <a:r>
              <a:rPr lang="zh-CN" alt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投放，直播互动，用户社区）</a:t>
            </a:r>
          </a:p>
          <a:p>
            <a:pPr defTabSz="914400" eaLnBrk="0" hangingPunct="0">
              <a:lnSpc>
                <a:spcPct val="200000"/>
              </a:lnSpc>
            </a:pPr>
            <a:endParaRPr lang="en-US" altLang="zh-CN" sz="2000" dirty="0">
              <a:solidFill>
                <a:schemeClr val="bg1">
                  <a:lumMod val="65000"/>
                  <a:lumOff val="35000"/>
                </a:schemeClr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86486"/>
            <a:ext cx="252000" cy="360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5081" y="179637"/>
            <a:ext cx="4037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hangingPunct="0"/>
            <a:r>
              <a:rPr lang="en-US" altLang="zh-CN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08 </a:t>
            </a:r>
            <a:r>
              <a:rPr lang="zh-CN" altLang="en-US" sz="2000" b="1" dirty="0" smtClean="0">
                <a:solidFill>
                  <a:srgbClr val="D034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产品运营规划</a:t>
            </a:r>
            <a:endParaRPr lang="en-US" altLang="zh-CN" sz="2000" b="1" dirty="0">
              <a:solidFill>
                <a:srgbClr val="D034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6795481"/>
            <a:ext cx="12192000" cy="144000"/>
          </a:xfrm>
          <a:prstGeom prst="rect">
            <a:avLst/>
          </a:prstGeom>
          <a:solidFill>
            <a:srgbClr val="CD29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Shape 554"/>
          <p:cNvSpPr/>
          <p:nvPr/>
        </p:nvSpPr>
        <p:spPr>
          <a:xfrm>
            <a:off x="1073070" y="1339290"/>
            <a:ext cx="4362529" cy="446723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文本框 10"/>
          <p:cNvSpPr txBox="1"/>
          <p:nvPr/>
        </p:nvSpPr>
        <p:spPr>
          <a:xfrm>
            <a:off x="1764143" y="3040369"/>
            <a:ext cx="2336799" cy="121263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产品图片</a:t>
            </a:r>
            <a:r>
              <a:rPr lang="en-US" altLang="zh-CN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or</a:t>
            </a:r>
            <a:r>
              <a:rPr lang="zh-CN" altLang="en-US" sz="2800" dirty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生产</a:t>
            </a:r>
            <a:r>
              <a:rPr lang="zh-CN" altLang="en-US" sz="2800" dirty="0" smtClean="0">
                <a:latin typeface="方正大黑简体" panose="02010601030101010101" charset="-122"/>
                <a:ea typeface="方正大黑简体" panose="02010601030101010101" charset="-122"/>
                <a:cs typeface="+mn-ea"/>
              </a:rPr>
              <a:t>相关图片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</TotalTime>
  <Words>225</Words>
  <Application>Microsoft Office PowerPoint</Application>
  <PresentationFormat>宽屏</PresentationFormat>
  <Paragraphs>78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等线</vt:lpstr>
      <vt:lpstr>方正大黑简体</vt:lpstr>
      <vt:lpstr>方正兰亭黑简体</vt:lpstr>
      <vt:lpstr>宋体</vt:lpstr>
      <vt:lpstr>微软雅黑</vt:lpstr>
      <vt:lpstr>新宋体</vt:lpstr>
      <vt:lpstr>幼圆</vt:lpstr>
      <vt:lpstr>Arial</vt:lpstr>
      <vt:lpstr>Century Gothic</vt:lpstr>
      <vt:lpstr>Wingdings</vt:lpstr>
      <vt:lpstr>Wingdings 3</vt:lpstr>
      <vt:lpstr>离子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Users</dc:creator>
  <cp:lastModifiedBy>shihaizhen</cp:lastModifiedBy>
  <cp:revision>856</cp:revision>
  <dcterms:created xsi:type="dcterms:W3CDTF">2016-12-01T09:15:00Z</dcterms:created>
  <dcterms:modified xsi:type="dcterms:W3CDTF">2018-08-06T06:56:16Z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